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7" r:id="rId2"/>
    <p:sldId id="284" r:id="rId3"/>
    <p:sldId id="261" r:id="rId4"/>
    <p:sldId id="268" r:id="rId5"/>
    <p:sldId id="282" r:id="rId6"/>
    <p:sldId id="270" r:id="rId7"/>
    <p:sldId id="287" r:id="rId8"/>
    <p:sldId id="285" r:id="rId9"/>
    <p:sldId id="258" r:id="rId10"/>
    <p:sldId id="269" r:id="rId11"/>
    <p:sldId id="283" r:id="rId12"/>
    <p:sldId id="286" r:id="rId13"/>
    <p:sldId id="265" r:id="rId14"/>
    <p:sldId id="288" r:id="rId1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A1"/>
    <a:srgbClr val="FFA100"/>
    <a:srgbClr val="5458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DA\Proyecto\grupo16_entrega3\Burndown_Char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DA\Proyecto\grupo16_entrega3\Burndown_Char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s-ES"/>
              <a:t>Burndown Chart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s-ES"/>
        </a:p>
      </c:txPr>
    </c:title>
    <c:autoTitleDeleted val="0"/>
    <c:plotArea>
      <c:layout/>
      <c:lineChart>
        <c:grouping val="standard"/>
        <c:varyColors val="0"/>
        <c:ser>
          <c:idx val="2"/>
          <c:order val="1"/>
          <c:tx>
            <c:v>Estimación</c:v>
          </c:tx>
          <c:spPr>
            <a:ln w="28575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Hoja1!$A$3:$A$14</c:f>
              <c:numCache>
                <c:formatCode>m/d/yyyy</c:formatCode>
                <c:ptCount val="12"/>
                <c:pt idx="0">
                  <c:v>44683</c:v>
                </c:pt>
                <c:pt idx="1">
                  <c:v>44684</c:v>
                </c:pt>
                <c:pt idx="2">
                  <c:v>44685</c:v>
                </c:pt>
                <c:pt idx="3">
                  <c:v>44686</c:v>
                </c:pt>
                <c:pt idx="4">
                  <c:v>44687</c:v>
                </c:pt>
                <c:pt idx="5">
                  <c:v>44688</c:v>
                </c:pt>
                <c:pt idx="6">
                  <c:v>44689</c:v>
                </c:pt>
                <c:pt idx="7">
                  <c:v>44690</c:v>
                </c:pt>
                <c:pt idx="8">
                  <c:v>44691</c:v>
                </c:pt>
                <c:pt idx="9">
                  <c:v>44692</c:v>
                </c:pt>
                <c:pt idx="10">
                  <c:v>44693</c:v>
                </c:pt>
                <c:pt idx="11">
                  <c:v>44694</c:v>
                </c:pt>
              </c:numCache>
            </c:numRef>
          </c:cat>
          <c:val>
            <c:numRef>
              <c:f>Hoja1!$G$3:$G$14</c:f>
              <c:numCache>
                <c:formatCode>0.00</c:formatCode>
                <c:ptCount val="12"/>
                <c:pt idx="0">
                  <c:v>18.791666666666668</c:v>
                </c:pt>
                <c:pt idx="1">
                  <c:v>17.083333333333332</c:v>
                </c:pt>
                <c:pt idx="2">
                  <c:v>15.375</c:v>
                </c:pt>
                <c:pt idx="3">
                  <c:v>13.666666666666668</c:v>
                </c:pt>
                <c:pt idx="4">
                  <c:v>11.958333333333334</c:v>
                </c:pt>
                <c:pt idx="5">
                  <c:v>10.25</c:v>
                </c:pt>
                <c:pt idx="6">
                  <c:v>8.5416666666666679</c:v>
                </c:pt>
                <c:pt idx="7">
                  <c:v>6.8333333333333339</c:v>
                </c:pt>
                <c:pt idx="8">
                  <c:v>5.125</c:v>
                </c:pt>
                <c:pt idx="9">
                  <c:v>3.4166666666666679</c:v>
                </c:pt>
                <c:pt idx="10">
                  <c:v>1.7083333333333357</c:v>
                </c:pt>
                <c:pt idx="11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E86-4BDB-8C97-D609D17E79C6}"/>
            </c:ext>
          </c:extLst>
        </c:ser>
        <c:ser>
          <c:idx val="1"/>
          <c:order val="2"/>
          <c:tx>
            <c:strRef>
              <c:f>Hoja1!$D$2</c:f>
              <c:strCache>
                <c:ptCount val="1"/>
                <c:pt idx="0">
                  <c:v>Restante del Product Backlog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Pt>
            <c:idx val="2"/>
            <c:marker>
              <c:symbol val="circle"/>
              <c:size val="5"/>
              <c:spPr>
                <a:solidFill>
                  <a:srgbClr val="FF0000"/>
                </a:solidFill>
                <a:ln w="254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DE86-4BDB-8C97-D609D17E79C6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rgbClr val="FF0000"/>
                </a:solidFill>
                <a:ln w="254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DE86-4BDB-8C97-D609D17E79C6}"/>
              </c:ext>
            </c:extLst>
          </c:dPt>
          <c:dPt>
            <c:idx val="8"/>
            <c:marker>
              <c:symbol val="circle"/>
              <c:size val="5"/>
              <c:spPr>
                <a:solidFill>
                  <a:srgbClr val="FF0000"/>
                </a:solidFill>
                <a:ln w="254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DE86-4BDB-8C97-D609D17E79C6}"/>
              </c:ext>
            </c:extLst>
          </c:dPt>
          <c:cat>
            <c:numRef>
              <c:f>Hoja1!$A$3:$A$14</c:f>
              <c:numCache>
                <c:formatCode>m/d/yyyy</c:formatCode>
                <c:ptCount val="12"/>
                <c:pt idx="0">
                  <c:v>44683</c:v>
                </c:pt>
                <c:pt idx="1">
                  <c:v>44684</c:v>
                </c:pt>
                <c:pt idx="2">
                  <c:v>44685</c:v>
                </c:pt>
                <c:pt idx="3">
                  <c:v>44686</c:v>
                </c:pt>
                <c:pt idx="4">
                  <c:v>44687</c:v>
                </c:pt>
                <c:pt idx="5">
                  <c:v>44688</c:v>
                </c:pt>
                <c:pt idx="6">
                  <c:v>44689</c:v>
                </c:pt>
                <c:pt idx="7">
                  <c:v>44690</c:v>
                </c:pt>
                <c:pt idx="8">
                  <c:v>44691</c:v>
                </c:pt>
                <c:pt idx="9">
                  <c:v>44692</c:v>
                </c:pt>
                <c:pt idx="10">
                  <c:v>44693</c:v>
                </c:pt>
                <c:pt idx="11">
                  <c:v>44694</c:v>
                </c:pt>
              </c:numCache>
            </c:numRef>
          </c:cat>
          <c:val>
            <c:numRef>
              <c:f>Hoja1!$D$3:$D$14</c:f>
              <c:numCache>
                <c:formatCode>General</c:formatCode>
                <c:ptCount val="12"/>
                <c:pt idx="0">
                  <c:v>20.5</c:v>
                </c:pt>
                <c:pt idx="1">
                  <c:v>17.5</c:v>
                </c:pt>
                <c:pt idx="2">
                  <c:v>15.5</c:v>
                </c:pt>
                <c:pt idx="3">
                  <c:v>13</c:v>
                </c:pt>
                <c:pt idx="4">
                  <c:v>9</c:v>
                </c:pt>
                <c:pt idx="5">
                  <c:v>9</c:v>
                </c:pt>
                <c:pt idx="6">
                  <c:v>9</c:v>
                </c:pt>
                <c:pt idx="7">
                  <c:v>9</c:v>
                </c:pt>
                <c:pt idx="8">
                  <c:v>9</c:v>
                </c:pt>
                <c:pt idx="9">
                  <c:v>4</c:v>
                </c:pt>
                <c:pt idx="10">
                  <c:v>2</c:v>
                </c:pt>
                <c:pt idx="11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DE86-4BDB-8C97-D609D17E79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59442335"/>
        <c:axId val="1363098143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Hoja1!$B$2</c15:sqref>
                        </c15:formulaRef>
                      </c:ext>
                    </c:extLst>
                    <c:strCache>
                      <c:ptCount val="1"/>
                      <c:pt idx="0">
                        <c:v>Puntos Realizados Totales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noFill/>
                    </a:ln>
                    <a:effectLst/>
                  </c:spPr>
                </c:marker>
                <c:cat>
                  <c:numRef>
                    <c:extLst>
                      <c:ext uri="{02D57815-91ED-43cb-92C2-25804820EDAC}">
                        <c15:formulaRef>
                          <c15:sqref>Hoja1!$A$3:$A$14</c15:sqref>
                        </c15:formulaRef>
                      </c:ext>
                    </c:extLst>
                    <c:numCache>
                      <c:formatCode>m/d/yyyy</c:formatCode>
                      <c:ptCount val="12"/>
                      <c:pt idx="0">
                        <c:v>44683</c:v>
                      </c:pt>
                      <c:pt idx="1">
                        <c:v>44684</c:v>
                      </c:pt>
                      <c:pt idx="2">
                        <c:v>44685</c:v>
                      </c:pt>
                      <c:pt idx="3">
                        <c:v>44686</c:v>
                      </c:pt>
                      <c:pt idx="4">
                        <c:v>44687</c:v>
                      </c:pt>
                      <c:pt idx="5">
                        <c:v>44688</c:v>
                      </c:pt>
                      <c:pt idx="6">
                        <c:v>44689</c:v>
                      </c:pt>
                      <c:pt idx="7">
                        <c:v>44690</c:v>
                      </c:pt>
                      <c:pt idx="8">
                        <c:v>44691</c:v>
                      </c:pt>
                      <c:pt idx="9">
                        <c:v>44692</c:v>
                      </c:pt>
                      <c:pt idx="10">
                        <c:v>44693</c:v>
                      </c:pt>
                      <c:pt idx="11">
                        <c:v>44694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Hoja1!$B$3:$B$14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0</c:v>
                      </c:pt>
                      <c:pt idx="1">
                        <c:v>3</c:v>
                      </c:pt>
                      <c:pt idx="2">
                        <c:v>5</c:v>
                      </c:pt>
                      <c:pt idx="3">
                        <c:v>7.5</c:v>
                      </c:pt>
                      <c:pt idx="4">
                        <c:v>11.5</c:v>
                      </c:pt>
                      <c:pt idx="5">
                        <c:v>11.5</c:v>
                      </c:pt>
                      <c:pt idx="6">
                        <c:v>11.5</c:v>
                      </c:pt>
                      <c:pt idx="7">
                        <c:v>11.5</c:v>
                      </c:pt>
                      <c:pt idx="8">
                        <c:v>11.5</c:v>
                      </c:pt>
                      <c:pt idx="9">
                        <c:v>16.5</c:v>
                      </c:pt>
                      <c:pt idx="10">
                        <c:v>18.5</c:v>
                      </c:pt>
                      <c:pt idx="11">
                        <c:v>20.5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5-DE86-4BDB-8C97-D609D17E79C6}"/>
                  </c:ext>
                </c:extLst>
              </c15:ser>
            </c15:filteredLineSeries>
          </c:ext>
        </c:extLst>
      </c:lineChart>
      <c:dateAx>
        <c:axId val="1259442335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s-ES"/>
          </a:p>
        </c:txPr>
        <c:crossAx val="1363098143"/>
        <c:crosses val="autoZero"/>
        <c:auto val="1"/>
        <c:lblOffset val="100"/>
        <c:baseTimeUnit val="days"/>
      </c:dateAx>
      <c:valAx>
        <c:axId val="13630981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s-ES"/>
          </a:p>
        </c:txPr>
        <c:crossAx val="12594423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s-E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s-ES"/>
              <a:t>Burndown Chart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s-ES"/>
        </a:p>
      </c:txPr>
    </c:title>
    <c:autoTitleDeleted val="0"/>
    <c:plotArea>
      <c:layout/>
      <c:lineChart>
        <c:grouping val="standard"/>
        <c:varyColors val="0"/>
        <c:ser>
          <c:idx val="2"/>
          <c:order val="1"/>
          <c:tx>
            <c:v>Estimación</c:v>
          </c:tx>
          <c:spPr>
            <a:ln w="28575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Hoja1!$A$3:$A$14</c:f>
              <c:numCache>
                <c:formatCode>m/d/yyyy</c:formatCode>
                <c:ptCount val="12"/>
                <c:pt idx="0">
                  <c:v>44683</c:v>
                </c:pt>
                <c:pt idx="1">
                  <c:v>44684</c:v>
                </c:pt>
                <c:pt idx="2">
                  <c:v>44685</c:v>
                </c:pt>
                <c:pt idx="3">
                  <c:v>44686</c:v>
                </c:pt>
                <c:pt idx="4">
                  <c:v>44687</c:v>
                </c:pt>
                <c:pt idx="5">
                  <c:v>44688</c:v>
                </c:pt>
                <c:pt idx="6">
                  <c:v>44689</c:v>
                </c:pt>
                <c:pt idx="7">
                  <c:v>44690</c:v>
                </c:pt>
                <c:pt idx="8">
                  <c:v>44691</c:v>
                </c:pt>
                <c:pt idx="9">
                  <c:v>44692</c:v>
                </c:pt>
                <c:pt idx="10">
                  <c:v>44693</c:v>
                </c:pt>
                <c:pt idx="11">
                  <c:v>44694</c:v>
                </c:pt>
              </c:numCache>
            </c:numRef>
          </c:cat>
          <c:val>
            <c:numRef>
              <c:f>Hoja1!$G$3:$G$14</c:f>
              <c:numCache>
                <c:formatCode>0.00</c:formatCode>
                <c:ptCount val="12"/>
                <c:pt idx="0">
                  <c:v>18.791666666666668</c:v>
                </c:pt>
                <c:pt idx="1">
                  <c:v>17.083333333333332</c:v>
                </c:pt>
                <c:pt idx="2">
                  <c:v>15.375</c:v>
                </c:pt>
                <c:pt idx="3">
                  <c:v>13.666666666666668</c:v>
                </c:pt>
                <c:pt idx="4">
                  <c:v>11.958333333333334</c:v>
                </c:pt>
                <c:pt idx="5">
                  <c:v>10.25</c:v>
                </c:pt>
                <c:pt idx="6">
                  <c:v>8.5416666666666679</c:v>
                </c:pt>
                <c:pt idx="7">
                  <c:v>6.8333333333333339</c:v>
                </c:pt>
                <c:pt idx="8">
                  <c:v>5.125</c:v>
                </c:pt>
                <c:pt idx="9">
                  <c:v>3.4166666666666679</c:v>
                </c:pt>
                <c:pt idx="10">
                  <c:v>1.7083333333333357</c:v>
                </c:pt>
                <c:pt idx="11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E86-4BDB-8C97-D609D17E79C6}"/>
            </c:ext>
          </c:extLst>
        </c:ser>
        <c:ser>
          <c:idx val="1"/>
          <c:order val="2"/>
          <c:tx>
            <c:strRef>
              <c:f>Hoja1!$D$2</c:f>
              <c:strCache>
                <c:ptCount val="1"/>
                <c:pt idx="0">
                  <c:v>Restante del Product Backlog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Pt>
            <c:idx val="2"/>
            <c:marker>
              <c:symbol val="circle"/>
              <c:size val="5"/>
              <c:spPr>
                <a:solidFill>
                  <a:srgbClr val="FF0000"/>
                </a:solidFill>
                <a:ln w="254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DE86-4BDB-8C97-D609D17E79C6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rgbClr val="FF0000"/>
                </a:solidFill>
                <a:ln w="254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DE86-4BDB-8C97-D609D17E79C6}"/>
              </c:ext>
            </c:extLst>
          </c:dPt>
          <c:dPt>
            <c:idx val="8"/>
            <c:marker>
              <c:symbol val="circle"/>
              <c:size val="5"/>
              <c:spPr>
                <a:solidFill>
                  <a:srgbClr val="FF0000"/>
                </a:solidFill>
                <a:ln w="254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DE86-4BDB-8C97-D609D17E79C6}"/>
              </c:ext>
            </c:extLst>
          </c:dPt>
          <c:cat>
            <c:numRef>
              <c:f>Hoja1!$A$3:$A$14</c:f>
              <c:numCache>
                <c:formatCode>m/d/yyyy</c:formatCode>
                <c:ptCount val="12"/>
                <c:pt idx="0">
                  <c:v>44683</c:v>
                </c:pt>
                <c:pt idx="1">
                  <c:v>44684</c:v>
                </c:pt>
                <c:pt idx="2">
                  <c:v>44685</c:v>
                </c:pt>
                <c:pt idx="3">
                  <c:v>44686</c:v>
                </c:pt>
                <c:pt idx="4">
                  <c:v>44687</c:v>
                </c:pt>
                <c:pt idx="5">
                  <c:v>44688</c:v>
                </c:pt>
                <c:pt idx="6">
                  <c:v>44689</c:v>
                </c:pt>
                <c:pt idx="7">
                  <c:v>44690</c:v>
                </c:pt>
                <c:pt idx="8">
                  <c:v>44691</c:v>
                </c:pt>
                <c:pt idx="9">
                  <c:v>44692</c:v>
                </c:pt>
                <c:pt idx="10">
                  <c:v>44693</c:v>
                </c:pt>
                <c:pt idx="11">
                  <c:v>44694</c:v>
                </c:pt>
              </c:numCache>
            </c:numRef>
          </c:cat>
          <c:val>
            <c:numRef>
              <c:f>Hoja1!$D$3:$D$14</c:f>
              <c:numCache>
                <c:formatCode>General</c:formatCode>
                <c:ptCount val="12"/>
                <c:pt idx="0">
                  <c:v>20.5</c:v>
                </c:pt>
                <c:pt idx="1">
                  <c:v>17.5</c:v>
                </c:pt>
                <c:pt idx="2">
                  <c:v>15.5</c:v>
                </c:pt>
                <c:pt idx="3">
                  <c:v>13</c:v>
                </c:pt>
                <c:pt idx="4">
                  <c:v>9</c:v>
                </c:pt>
                <c:pt idx="5">
                  <c:v>9</c:v>
                </c:pt>
                <c:pt idx="6">
                  <c:v>9</c:v>
                </c:pt>
                <c:pt idx="7">
                  <c:v>9</c:v>
                </c:pt>
                <c:pt idx="8">
                  <c:v>9</c:v>
                </c:pt>
                <c:pt idx="9">
                  <c:v>4</c:v>
                </c:pt>
                <c:pt idx="10">
                  <c:v>2</c:v>
                </c:pt>
                <c:pt idx="11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DE86-4BDB-8C97-D609D17E79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59442335"/>
        <c:axId val="1363098143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Hoja1!$B$2</c15:sqref>
                        </c15:formulaRef>
                      </c:ext>
                    </c:extLst>
                    <c:strCache>
                      <c:ptCount val="1"/>
                      <c:pt idx="0">
                        <c:v>Puntos Realizados Totales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noFill/>
                    </a:ln>
                    <a:effectLst/>
                  </c:spPr>
                </c:marker>
                <c:cat>
                  <c:numRef>
                    <c:extLst>
                      <c:ext uri="{02D57815-91ED-43cb-92C2-25804820EDAC}">
                        <c15:formulaRef>
                          <c15:sqref>Hoja1!$A$3:$A$14</c15:sqref>
                        </c15:formulaRef>
                      </c:ext>
                    </c:extLst>
                    <c:numCache>
                      <c:formatCode>m/d/yyyy</c:formatCode>
                      <c:ptCount val="12"/>
                      <c:pt idx="0">
                        <c:v>44683</c:v>
                      </c:pt>
                      <c:pt idx="1">
                        <c:v>44684</c:v>
                      </c:pt>
                      <c:pt idx="2">
                        <c:v>44685</c:v>
                      </c:pt>
                      <c:pt idx="3">
                        <c:v>44686</c:v>
                      </c:pt>
                      <c:pt idx="4">
                        <c:v>44687</c:v>
                      </c:pt>
                      <c:pt idx="5">
                        <c:v>44688</c:v>
                      </c:pt>
                      <c:pt idx="6">
                        <c:v>44689</c:v>
                      </c:pt>
                      <c:pt idx="7">
                        <c:v>44690</c:v>
                      </c:pt>
                      <c:pt idx="8">
                        <c:v>44691</c:v>
                      </c:pt>
                      <c:pt idx="9">
                        <c:v>44692</c:v>
                      </c:pt>
                      <c:pt idx="10">
                        <c:v>44693</c:v>
                      </c:pt>
                      <c:pt idx="11">
                        <c:v>44694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Hoja1!$B$3:$B$14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0</c:v>
                      </c:pt>
                      <c:pt idx="1">
                        <c:v>3</c:v>
                      </c:pt>
                      <c:pt idx="2">
                        <c:v>5</c:v>
                      </c:pt>
                      <c:pt idx="3">
                        <c:v>7.5</c:v>
                      </c:pt>
                      <c:pt idx="4">
                        <c:v>11.5</c:v>
                      </c:pt>
                      <c:pt idx="5">
                        <c:v>11.5</c:v>
                      </c:pt>
                      <c:pt idx="6">
                        <c:v>11.5</c:v>
                      </c:pt>
                      <c:pt idx="7">
                        <c:v>11.5</c:v>
                      </c:pt>
                      <c:pt idx="8">
                        <c:v>11.5</c:v>
                      </c:pt>
                      <c:pt idx="9">
                        <c:v>16.5</c:v>
                      </c:pt>
                      <c:pt idx="10">
                        <c:v>18.5</c:v>
                      </c:pt>
                      <c:pt idx="11">
                        <c:v>20.5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5-DE86-4BDB-8C97-D609D17E79C6}"/>
                  </c:ext>
                </c:extLst>
              </c15:ser>
            </c15:filteredLineSeries>
          </c:ext>
        </c:extLst>
      </c:lineChart>
      <c:dateAx>
        <c:axId val="1259442335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s-ES"/>
          </a:p>
        </c:txPr>
        <c:crossAx val="1363098143"/>
        <c:crosses val="autoZero"/>
        <c:auto val="1"/>
        <c:lblOffset val="100"/>
        <c:baseTimeUnit val="days"/>
      </c:dateAx>
      <c:valAx>
        <c:axId val="13630981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s-ES"/>
          </a:p>
        </c:txPr>
        <c:crossAx val="12594423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08666F-D736-4023-94A7-872C6C74684C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93C51D-C2D5-45D7-BDBA-ADB4E9B3373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8380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B69451-1982-4076-8824-96502946B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E4A2831-99A6-4800-8D3C-F41A1B328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7914A2-E773-41B4-8A92-38C213D43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EDD9EF-A391-4574-9608-E501F66AF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E3814C-288C-4D79-94CD-B1F93E62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828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432AE2-42AD-4BA3-B4CF-E70D9A702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5391AD-2274-469C-8387-7E64356A3D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6F2012-31BF-437B-930D-EB6DE4AC4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B7D4EA-495B-420F-97F8-DE4D23C8C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EDBC51F-4244-4071-92B7-C0D75B939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6298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7A81275-B8F0-4139-AA44-5C96B8D302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7181E74-5D29-4A7B-AA14-1E8EE64C0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312E82C-6000-4473-A9B2-A6291307E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5E61BA-2055-4FD3-80A2-F3523B8FC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807CE4-290C-425C-998A-C6416F863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0747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5A4FE6-77A9-470C-A5EF-2D065C2E1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4DDA5B-D8DE-4A90-BC87-2D167B243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542A51-3747-4F82-8D4F-97E6285B8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FD6547-B08E-41ED-9D28-AE1449040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2FF628-973D-4378-BBEC-97F6D8A86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0626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1CA2BC-3802-4C59-9AFF-9D7A3B8B7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B39405D-07BF-4DC5-AAB6-3311BB295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24CBEC-62B1-429F-BCC1-5432A7648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EF4E25-0B78-48FF-99B7-76DE0DFB3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E51B7C-B50A-4B78-8AF1-332F4828E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4418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0687A0-68FE-4913-AB6D-3F6359792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07BEA8-E720-43E6-A86E-0083EF0D9D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7C36E58-BF38-40A1-BDB7-F9DF6C3808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8234BC2-27DA-481E-8289-83D826092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6118D72-FA46-494C-B8A7-DDD5B68CB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7A49194-377C-4717-9840-9B7815456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762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219E11-8A43-423C-A8F4-E8863166D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BC2300-FB62-4495-AC24-72C67F844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D6E5D27-88E6-4823-B0CA-0661B5B4F5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ABBA725-42FA-4DEC-A299-529814BB89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5B87D08-18EB-4E89-A8EF-5CA5028D90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EC7062E-6AAE-465A-89FA-1AE6B7DC6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55E07DF-FDE0-4A40-8E3E-66A0D9517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C2ABA40-8AE3-456C-8370-2384D6208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5209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154F0B-1BE7-4455-A1D6-70A151611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A2C634F-6BBF-4062-866A-961979125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7119F75-6C94-4751-9151-CB788C234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E1AFB57-78BF-4577-8CE1-1C39527B7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4860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325CD86-9852-4570-AA30-C693134A5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A5AC8DD-FA56-4BB8-B79E-A5F758EEF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74F3F62-9B9F-4119-93D1-38DEB798A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2033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3F509D-B014-48A6-B8D2-855E46C2E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70E4FE-BA94-4C66-92A8-1FBE6E3AE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27A593D-90C6-4CC7-AD98-E8F95FF5DE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EFBDC72-B438-408A-B7FC-3C0BADCD6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33A0E26-63C2-4298-A9B3-CF4296DBD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C4AC237-C5C7-4038-9601-E78B763D4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1457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1B6E2E-A9A1-4D54-AB9E-730A2D5B5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E0B5998-0C2A-4976-8394-A59AF70B98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C7FA084-DB1D-47FB-906E-1629D5EEC0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7AA568A-141D-45F0-8CBA-1C67C15F9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69CCF75-314D-4984-A829-0EA327753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6CAEC3D-572A-4E51-9E70-B48BBB327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7006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6E1C6B6-2D7C-446F-A183-E763A7928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573B6B9-D38B-44CE-8144-016D5A1F5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5173C1-7E9D-4A0F-8004-61EC21C0BD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2A594-45DB-4697-8024-A1B0D186E6EE}" type="datetimeFigureOut">
              <a:rPr lang="es-ES" smtClean="0"/>
              <a:t>16/05/2022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91D1EC7-49E0-4D5D-AF0F-F05E136993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B02A07-078B-4C0A-B7A5-E9D6FF52C8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E2E83-5987-4EA6-A0AC-51538BD467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3156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F5B38-04AF-4E73-95E1-9067BFB55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8420" y="1937856"/>
            <a:ext cx="7158604" cy="1325461"/>
          </a:xfrm>
        </p:spPr>
        <p:txBody>
          <a:bodyPr>
            <a:noAutofit/>
          </a:bodyPr>
          <a:lstStyle/>
          <a:p>
            <a:pPr algn="l"/>
            <a:r>
              <a:rPr lang="es-ES" sz="2400" b="1" i="1" dirty="0" err="1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GameGenie</a:t>
            </a:r>
            <a:r>
              <a:rPr lang="es-ES" sz="2400" b="1" i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2: Electric </a:t>
            </a:r>
            <a:r>
              <a:rPr lang="es-ES" sz="2400" b="1" i="1" dirty="0" err="1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Bogaloo</a:t>
            </a:r>
            <a:endParaRPr lang="es-ES" sz="4000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C7B272F-A1A5-4547-8936-5A9B288691A7}"/>
              </a:ext>
            </a:extLst>
          </p:cNvPr>
          <p:cNvSpPr/>
          <p:nvPr/>
        </p:nvSpPr>
        <p:spPr>
          <a:xfrm>
            <a:off x="145410" y="3364"/>
            <a:ext cx="2944537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329E3F34-0D21-4ED4-804C-F8B559ADEA2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36" y="1543158"/>
            <a:ext cx="2656046" cy="2638338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5C9D5352-CC0D-4412-AE5F-3FDC82BC0F98}"/>
              </a:ext>
            </a:extLst>
          </p:cNvPr>
          <p:cNvSpPr txBox="1"/>
          <p:nvPr/>
        </p:nvSpPr>
        <p:spPr>
          <a:xfrm>
            <a:off x="3948420" y="3996830"/>
            <a:ext cx="38395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i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Aarón Hernández Álvarez</a:t>
            </a:r>
          </a:p>
          <a:p>
            <a:r>
              <a:rPr lang="es-ES" i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Gabriel Hernández Salazar</a:t>
            </a:r>
          </a:p>
          <a:p>
            <a:r>
              <a:rPr lang="es-ES" i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Santiago Abraham Izquierdo Cubas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A635A9F4-D14C-4A5A-B386-7796309ECEC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420" y="784728"/>
            <a:ext cx="3876060" cy="1153128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10391"/>
            <a:ext cx="13211175" cy="736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37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6FA2B1A-312D-4D86-87AD-85C0920D9A6B}"/>
              </a:ext>
            </a:extLst>
          </p:cNvPr>
          <p:cNvSpPr/>
          <p:nvPr/>
        </p:nvSpPr>
        <p:spPr>
          <a:xfrm>
            <a:off x="145410" y="3364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035CB5C5-CF1D-4B10-9068-8883B76D1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6113"/>
            <a:ext cx="9144000" cy="858837"/>
          </a:xfrm>
        </p:spPr>
        <p:txBody>
          <a:bodyPr>
            <a:normAutofit/>
          </a:bodyPr>
          <a:lstStyle/>
          <a:p>
            <a:pPr algn="l"/>
            <a:r>
              <a:rPr lang="es-ES" sz="2800" b="1" dirty="0" err="1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Burndown</a:t>
            </a:r>
            <a:r>
              <a:rPr lang="es-ES" sz="28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Chart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3C4720C0-9298-445F-88AB-CD62D275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z="16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1/6</a:t>
            </a:r>
            <a:endParaRPr lang="es-ES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graphicFrame>
        <p:nvGraphicFramePr>
          <p:cNvPr id="9" name="Gráfico 8">
            <a:extLst>
              <a:ext uri="{FF2B5EF4-FFF2-40B4-BE49-F238E27FC236}">
                <a16:creationId xmlns:a16="http://schemas.microsoft.com/office/drawing/2014/main" id="{56C5C061-415B-3CDA-FE04-B9774AED2B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3750978"/>
              </p:ext>
            </p:extLst>
          </p:nvPr>
        </p:nvGraphicFramePr>
        <p:xfrm>
          <a:off x="1524000" y="1690366"/>
          <a:ext cx="9071161" cy="4257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67580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6FA2B1A-312D-4D86-87AD-85C0920D9A6B}"/>
              </a:ext>
            </a:extLst>
          </p:cNvPr>
          <p:cNvSpPr/>
          <p:nvPr/>
        </p:nvSpPr>
        <p:spPr>
          <a:xfrm>
            <a:off x="145410" y="3364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035CB5C5-CF1D-4B10-9068-8883B76D1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6113"/>
            <a:ext cx="9144000" cy="858837"/>
          </a:xfrm>
        </p:spPr>
        <p:txBody>
          <a:bodyPr>
            <a:normAutofit/>
          </a:bodyPr>
          <a:lstStyle/>
          <a:p>
            <a:pPr algn="l"/>
            <a:r>
              <a:rPr lang="es-ES" sz="2800" b="1" dirty="0" err="1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Burndown</a:t>
            </a:r>
            <a:r>
              <a:rPr lang="es-ES" sz="28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Chart (pero fácil)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3C4720C0-9298-445F-88AB-CD62D275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z="16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1/6</a:t>
            </a:r>
            <a:endParaRPr lang="es-ES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graphicFrame>
        <p:nvGraphicFramePr>
          <p:cNvPr id="9" name="Gráfico 8">
            <a:extLst>
              <a:ext uri="{FF2B5EF4-FFF2-40B4-BE49-F238E27FC236}">
                <a16:creationId xmlns:a16="http://schemas.microsoft.com/office/drawing/2014/main" id="{56C5C061-415B-3CDA-FE04-B9774AED2B44}"/>
              </a:ext>
            </a:extLst>
          </p:cNvPr>
          <p:cNvGraphicFramePr>
            <a:graphicFrameLocks/>
          </p:cNvGraphicFramePr>
          <p:nvPr/>
        </p:nvGraphicFramePr>
        <p:xfrm>
          <a:off x="1524000" y="1690366"/>
          <a:ext cx="9071161" cy="4257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1" name="Picture 4" descr="Vince McMahon - Meme Template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88" t="23271" b="52511"/>
          <a:stretch/>
        </p:blipFill>
        <p:spPr bwMode="auto">
          <a:xfrm>
            <a:off x="2752663" y="3639222"/>
            <a:ext cx="1095554" cy="8153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76"/>
          <a:stretch/>
        </p:blipFill>
        <p:spPr>
          <a:xfrm>
            <a:off x="5874145" y="2847477"/>
            <a:ext cx="1347544" cy="11630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7" r="10136"/>
          <a:stretch/>
        </p:blipFill>
        <p:spPr>
          <a:xfrm>
            <a:off x="9247617" y="3594610"/>
            <a:ext cx="1492953" cy="114144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966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0E1AE60-03C5-4CA3-845B-1ABFFA8D445E}"/>
              </a:ext>
            </a:extLst>
          </p:cNvPr>
          <p:cNvSpPr/>
          <p:nvPr/>
        </p:nvSpPr>
        <p:spPr>
          <a:xfrm>
            <a:off x="145410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5D914437-CCBA-4669-85B9-0C22919447FE}"/>
              </a:ext>
            </a:extLst>
          </p:cNvPr>
          <p:cNvSpPr txBox="1">
            <a:spLocks/>
          </p:cNvSpPr>
          <p:nvPr/>
        </p:nvSpPr>
        <p:spPr>
          <a:xfrm>
            <a:off x="2295526" y="1937856"/>
            <a:ext cx="7600947" cy="18489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54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¿Preguntas?</a:t>
            </a:r>
            <a:endParaRPr lang="es-ES" sz="11500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20ECDE57-DC0B-46FD-B6DD-67165E92A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z="16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574663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0E1AE60-03C5-4CA3-845B-1ABFFA8D445E}"/>
              </a:ext>
            </a:extLst>
          </p:cNvPr>
          <p:cNvSpPr/>
          <p:nvPr/>
        </p:nvSpPr>
        <p:spPr>
          <a:xfrm>
            <a:off x="145410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5D914437-CCBA-4669-85B9-0C22919447FE}"/>
              </a:ext>
            </a:extLst>
          </p:cNvPr>
          <p:cNvSpPr txBox="1">
            <a:spLocks/>
          </p:cNvSpPr>
          <p:nvPr/>
        </p:nvSpPr>
        <p:spPr>
          <a:xfrm>
            <a:off x="2295526" y="1937856"/>
            <a:ext cx="7600947" cy="18489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54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Muchas Gracias</a:t>
            </a:r>
            <a:endParaRPr lang="es-ES" sz="11500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20ECDE57-DC0B-46FD-B6DD-67165E92A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z="16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1898873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F5B38-04AF-4E73-95E1-9067BFB55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8420" y="1937856"/>
            <a:ext cx="7158604" cy="1325461"/>
          </a:xfrm>
        </p:spPr>
        <p:txBody>
          <a:bodyPr>
            <a:noAutofit/>
          </a:bodyPr>
          <a:lstStyle/>
          <a:p>
            <a:pPr algn="l"/>
            <a:r>
              <a:rPr lang="es-ES" sz="2400" b="1" i="1" dirty="0" err="1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Game</a:t>
            </a:r>
            <a:r>
              <a:rPr lang="es-ES" sz="2400" b="1" i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</a:t>
            </a:r>
            <a:r>
              <a:rPr lang="es-ES" sz="2400" b="1" i="1" dirty="0" err="1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Genie</a:t>
            </a:r>
            <a:r>
              <a:rPr lang="es-ES" sz="2400" b="1" i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2</a:t>
            </a:r>
            <a:endParaRPr lang="es-ES" sz="4000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C7B272F-A1A5-4547-8936-5A9B288691A7}"/>
              </a:ext>
            </a:extLst>
          </p:cNvPr>
          <p:cNvSpPr/>
          <p:nvPr/>
        </p:nvSpPr>
        <p:spPr>
          <a:xfrm>
            <a:off x="145410" y="3364"/>
            <a:ext cx="2944537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329E3F34-0D21-4ED4-804C-F8B559ADEA2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36" y="1543158"/>
            <a:ext cx="2656046" cy="2638338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5C9D5352-CC0D-4412-AE5F-3FDC82BC0F98}"/>
              </a:ext>
            </a:extLst>
          </p:cNvPr>
          <p:cNvSpPr txBox="1"/>
          <p:nvPr/>
        </p:nvSpPr>
        <p:spPr>
          <a:xfrm>
            <a:off x="3948420" y="3996830"/>
            <a:ext cx="38395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i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Aarón Hernández Álvarez</a:t>
            </a:r>
          </a:p>
          <a:p>
            <a:r>
              <a:rPr lang="es-ES" i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Gabriel Hernández Salazar</a:t>
            </a:r>
          </a:p>
          <a:p>
            <a:r>
              <a:rPr lang="es-ES" i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Santiago Abraham Izquierdo Cubas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A635A9F4-D14C-4A5A-B386-7796309ECEC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420" y="784728"/>
            <a:ext cx="3876060" cy="115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9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F5B38-04AF-4E73-95E1-9067BFB55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8420" y="1937856"/>
            <a:ext cx="7158604" cy="1325461"/>
          </a:xfrm>
        </p:spPr>
        <p:txBody>
          <a:bodyPr>
            <a:noAutofit/>
          </a:bodyPr>
          <a:lstStyle/>
          <a:p>
            <a:pPr algn="l"/>
            <a:r>
              <a:rPr lang="es-ES" sz="2400" b="1" i="1" dirty="0" err="1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Game</a:t>
            </a:r>
            <a:r>
              <a:rPr lang="es-ES" sz="2400" b="1" i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</a:t>
            </a:r>
            <a:r>
              <a:rPr lang="es-ES" sz="2400" b="1" i="1" dirty="0" err="1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Genie</a:t>
            </a:r>
            <a:r>
              <a:rPr lang="es-ES" sz="2400" b="1" i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2</a:t>
            </a:r>
            <a:endParaRPr lang="es-ES" sz="4000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C7B272F-A1A5-4547-8936-5A9B288691A7}"/>
              </a:ext>
            </a:extLst>
          </p:cNvPr>
          <p:cNvSpPr/>
          <p:nvPr/>
        </p:nvSpPr>
        <p:spPr>
          <a:xfrm>
            <a:off x="145410" y="3364"/>
            <a:ext cx="2944537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329E3F34-0D21-4ED4-804C-F8B559ADEA2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36" y="1543158"/>
            <a:ext cx="2656046" cy="2638338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5C9D5352-CC0D-4412-AE5F-3FDC82BC0F98}"/>
              </a:ext>
            </a:extLst>
          </p:cNvPr>
          <p:cNvSpPr txBox="1"/>
          <p:nvPr/>
        </p:nvSpPr>
        <p:spPr>
          <a:xfrm>
            <a:off x="3948420" y="3996830"/>
            <a:ext cx="38395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i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Aarón Hernández Álvarez</a:t>
            </a:r>
          </a:p>
          <a:p>
            <a:r>
              <a:rPr lang="es-ES" i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Gabriel Hernández Salazar</a:t>
            </a:r>
          </a:p>
          <a:p>
            <a:r>
              <a:rPr lang="es-ES" i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Santiago Abraham Izquierdo Cubas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A635A9F4-D14C-4A5A-B386-7796309ECEC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420" y="784728"/>
            <a:ext cx="3876060" cy="115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327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6FA2B1A-312D-4D86-87AD-85C0920D9A6B}"/>
              </a:ext>
            </a:extLst>
          </p:cNvPr>
          <p:cNvSpPr/>
          <p:nvPr/>
        </p:nvSpPr>
        <p:spPr>
          <a:xfrm>
            <a:off x="145410" y="3364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035CB5C5-CF1D-4B10-9068-8883B76D1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6113"/>
            <a:ext cx="9144000" cy="858837"/>
          </a:xfrm>
        </p:spPr>
        <p:txBody>
          <a:bodyPr>
            <a:normAutofit/>
          </a:bodyPr>
          <a:lstStyle/>
          <a:p>
            <a:pPr algn="l"/>
            <a:r>
              <a:rPr lang="es-ES" sz="28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Resumen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21F3060-5EE7-4F49-AF21-B829DD1CD5C2}"/>
              </a:ext>
            </a:extLst>
          </p:cNvPr>
          <p:cNvSpPr txBox="1"/>
          <p:nvPr/>
        </p:nvSpPr>
        <p:spPr>
          <a:xfrm>
            <a:off x="1072203" y="1778859"/>
            <a:ext cx="980831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b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¿Qué es? </a:t>
            </a:r>
          </a:p>
          <a:p>
            <a:pPr algn="just">
              <a:lnSpc>
                <a:spcPct val="150000"/>
              </a:lnSpc>
            </a:pP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Es una plataforma con múltiples juegos </a:t>
            </a:r>
            <a:r>
              <a:rPr lang="es-ES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clasicos</a:t>
            </a: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</a:t>
            </a:r>
            <a:r>
              <a:rPr lang="es-ES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arcade</a:t>
            </a: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s-ES" dirty="0">
              <a:solidFill>
                <a:srgbClr val="545859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algn="just">
              <a:lnSpc>
                <a:spcPct val="150000"/>
              </a:lnSpc>
            </a:pPr>
            <a:r>
              <a:rPr lang="es-ES" b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¿Qué finalidad tiene el proyecto?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Poner en práctica la metodología SCRUM.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Aprender el funcionamiento del motor Unity3D.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Aprobar la parte práctica de la asignatura.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3C4720C0-9298-445F-88AB-CD62D275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z="16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1/6</a:t>
            </a:r>
            <a:endParaRPr lang="es-ES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24746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6FA2B1A-312D-4D86-87AD-85C0920D9A6B}"/>
              </a:ext>
            </a:extLst>
          </p:cNvPr>
          <p:cNvSpPr/>
          <p:nvPr/>
        </p:nvSpPr>
        <p:spPr>
          <a:xfrm>
            <a:off x="145410" y="3364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035CB5C5-CF1D-4B10-9068-8883B76D1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6113"/>
            <a:ext cx="9144000" cy="858837"/>
          </a:xfrm>
        </p:spPr>
        <p:txBody>
          <a:bodyPr>
            <a:normAutofit/>
          </a:bodyPr>
          <a:lstStyle/>
          <a:p>
            <a:pPr algn="l"/>
            <a:r>
              <a:rPr lang="es-ES" sz="28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Contexto previo: </a:t>
            </a:r>
            <a:r>
              <a:rPr lang="es-ES" sz="2800" b="1" dirty="0" err="1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Sprints</a:t>
            </a:r>
            <a:r>
              <a:rPr lang="es-ES" sz="28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0-1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21F3060-5EE7-4F49-AF21-B829DD1CD5C2}"/>
              </a:ext>
            </a:extLst>
          </p:cNvPr>
          <p:cNvSpPr txBox="1"/>
          <p:nvPr/>
        </p:nvSpPr>
        <p:spPr>
          <a:xfrm>
            <a:off x="1072203" y="1778859"/>
            <a:ext cx="980831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000" b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Objetivos completados: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Definimos que juegos tendría el proyecto.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Implementamos las escenas principales de los tres primeros: 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Pong</a:t>
            </a:r>
            <a:endParaRPr lang="es-ES" sz="2000" dirty="0">
              <a:solidFill>
                <a:srgbClr val="545859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Asteroids</a:t>
            </a:r>
            <a:endParaRPr lang="es-ES" sz="2000" dirty="0">
              <a:solidFill>
                <a:srgbClr val="545859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Breakout</a:t>
            </a:r>
            <a:r>
              <a:rPr lang="es-ES" sz="20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Añadimos las mecánicas base para cada juego.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Testeamos las instancias de cada escena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3C4720C0-9298-445F-88AB-CD62D275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z="16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1/6</a:t>
            </a:r>
            <a:endParaRPr lang="es-ES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03908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6FA2B1A-312D-4D86-87AD-85C0920D9A6B}"/>
              </a:ext>
            </a:extLst>
          </p:cNvPr>
          <p:cNvSpPr/>
          <p:nvPr/>
        </p:nvSpPr>
        <p:spPr>
          <a:xfrm>
            <a:off x="145410" y="3364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035CB5C5-CF1D-4B10-9068-8883B76D1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6113"/>
            <a:ext cx="9144000" cy="858837"/>
          </a:xfrm>
        </p:spPr>
        <p:txBody>
          <a:bodyPr>
            <a:normAutofit/>
          </a:bodyPr>
          <a:lstStyle/>
          <a:p>
            <a:pPr algn="l"/>
            <a:r>
              <a:rPr lang="es-ES" sz="28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Sprint 2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21F3060-5EE7-4F49-AF21-B829DD1CD5C2}"/>
              </a:ext>
            </a:extLst>
          </p:cNvPr>
          <p:cNvSpPr txBox="1"/>
          <p:nvPr/>
        </p:nvSpPr>
        <p:spPr>
          <a:xfrm>
            <a:off x="1072203" y="1778859"/>
            <a:ext cx="9808317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000" b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Objetivos planteados: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Acabar los juegos ya empezados.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Añadir características extra.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Refactorizar</a:t>
            </a:r>
            <a:r>
              <a:rPr lang="es-ES" sz="20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el código ya implementado.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Testear todo de cara a la entrega del cliente.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rgbClr val="545859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3C4720C0-9298-445F-88AB-CD62D275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z="16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1/6</a:t>
            </a:r>
            <a:endParaRPr lang="es-ES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B34A056-2585-B471-C6E8-BA26DCB26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854" y="1778859"/>
            <a:ext cx="4023526" cy="22667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67112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6FA2B1A-312D-4D86-87AD-85C0920D9A6B}"/>
              </a:ext>
            </a:extLst>
          </p:cNvPr>
          <p:cNvSpPr/>
          <p:nvPr/>
        </p:nvSpPr>
        <p:spPr>
          <a:xfrm>
            <a:off x="145410" y="3364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035CB5C5-CF1D-4B10-9068-8883B76D1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2499"/>
            <a:ext cx="9144000" cy="858837"/>
          </a:xfrm>
        </p:spPr>
        <p:txBody>
          <a:bodyPr>
            <a:normAutofit/>
          </a:bodyPr>
          <a:lstStyle/>
          <a:p>
            <a:pPr algn="l"/>
            <a:r>
              <a:rPr lang="es-ES" sz="28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Funcionalidades desde historias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21F3060-5EE7-4F49-AF21-B829DD1CD5C2}"/>
              </a:ext>
            </a:extLst>
          </p:cNvPr>
          <p:cNvSpPr txBox="1"/>
          <p:nvPr/>
        </p:nvSpPr>
        <p:spPr>
          <a:xfrm>
            <a:off x="1072203" y="1485245"/>
            <a:ext cx="6905727" cy="4114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600" b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Primer caso: Implementar selección de estilo en </a:t>
            </a:r>
            <a:r>
              <a:rPr lang="es-ES" sz="1600" b="1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Pong</a:t>
            </a:r>
            <a:endParaRPr lang="es-ES" sz="1600" b="1" dirty="0">
              <a:solidFill>
                <a:srgbClr val="545859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Se pretende añadir selección de colores para dotar al juego de mayor variedad de escenarios.</a:t>
            </a:r>
          </a:p>
          <a:p>
            <a:pPr algn="just">
              <a:lnSpc>
                <a:spcPct val="150000"/>
              </a:lnSpc>
            </a:pPr>
            <a:endParaRPr lang="es-ES" sz="1600" dirty="0">
              <a:solidFill>
                <a:srgbClr val="FF0000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algn="just">
              <a:lnSpc>
                <a:spcPct val="150000"/>
              </a:lnSpc>
            </a:pPr>
            <a:r>
              <a:rPr lang="es-ES" sz="1600" b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Requisitos: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sz="16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El selector debe ubicarse en el menú de opciones.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sz="16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Las diferentes combinaciones deben tener un identificador </a:t>
            </a:r>
            <a:r>
              <a:rPr lang="es-ES" sz="1600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autodescriptivo</a:t>
            </a:r>
            <a:r>
              <a:rPr lang="es-ES" sz="16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sz="16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Los cambios solo se han de aplicar a la pantalla de juego.</a:t>
            </a:r>
          </a:p>
          <a:p>
            <a:pPr algn="just">
              <a:lnSpc>
                <a:spcPct val="150000"/>
              </a:lnSpc>
            </a:pPr>
            <a:r>
              <a:rPr lang="es-ES" sz="1600" i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 valorar:  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sz="1600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Incluir esquemas cromáticos para personas con daltonismo.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3C4720C0-9298-445F-88AB-CD62D275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z="16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1/6</a:t>
            </a:r>
            <a:endParaRPr lang="es-ES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CF20761-D9F8-8100-1AC0-5F577F86D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1653" y="2241541"/>
            <a:ext cx="3555804" cy="20393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70643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6FA2B1A-312D-4D86-87AD-85C0920D9A6B}"/>
              </a:ext>
            </a:extLst>
          </p:cNvPr>
          <p:cNvSpPr/>
          <p:nvPr/>
        </p:nvSpPr>
        <p:spPr>
          <a:xfrm>
            <a:off x="145410" y="3364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035CB5C5-CF1D-4B10-9068-8883B76D1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2499"/>
            <a:ext cx="9144000" cy="858837"/>
          </a:xfrm>
        </p:spPr>
        <p:txBody>
          <a:bodyPr>
            <a:normAutofit/>
          </a:bodyPr>
          <a:lstStyle/>
          <a:p>
            <a:pPr algn="l"/>
            <a:r>
              <a:rPr lang="es-ES" sz="28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Funcionalidades desde historias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21F3060-5EE7-4F49-AF21-B829DD1CD5C2}"/>
              </a:ext>
            </a:extLst>
          </p:cNvPr>
          <p:cNvSpPr txBox="1"/>
          <p:nvPr/>
        </p:nvSpPr>
        <p:spPr>
          <a:xfrm>
            <a:off x="4991450" y="1485245"/>
            <a:ext cx="6362350" cy="4201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b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Segundo caso: Añadir opción de pausa en </a:t>
            </a:r>
            <a:r>
              <a:rPr lang="es-ES" b="1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Asteroids</a:t>
            </a:r>
            <a:endParaRPr lang="es-ES" b="1" dirty="0">
              <a:solidFill>
                <a:srgbClr val="545859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algn="just">
              <a:lnSpc>
                <a:spcPct val="150000"/>
              </a:lnSpc>
            </a:pP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El jugador quiere disponer de la opción de pausar el juego para no perder progresos. </a:t>
            </a:r>
          </a:p>
          <a:p>
            <a:pPr algn="just">
              <a:lnSpc>
                <a:spcPct val="150000"/>
              </a:lnSpc>
            </a:pPr>
            <a:endParaRPr lang="es-ES" dirty="0">
              <a:solidFill>
                <a:srgbClr val="FF0000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algn="just">
              <a:lnSpc>
                <a:spcPct val="150000"/>
              </a:lnSpc>
            </a:pPr>
            <a:r>
              <a:rPr lang="es-ES" b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Requisitos: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La tecla ESC debe estar reservada para la para la pausa.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Al pulsar el botón la instancia de juego se pausa por completo. 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Si se vuelve a pulsar el botón el juego se reanuda.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3C4720C0-9298-445F-88AB-CD62D275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z="16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1/6</a:t>
            </a:r>
            <a:endParaRPr lang="es-ES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F4462C7-8A55-08E9-52AC-C44DD30ED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204" y="2410841"/>
            <a:ext cx="3786556" cy="235066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876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6FA2B1A-312D-4D86-87AD-85C0920D9A6B}"/>
              </a:ext>
            </a:extLst>
          </p:cNvPr>
          <p:cNvSpPr/>
          <p:nvPr/>
        </p:nvSpPr>
        <p:spPr>
          <a:xfrm>
            <a:off x="145410" y="3364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035CB5C5-CF1D-4B10-9068-8883B76D1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2499"/>
            <a:ext cx="9144000" cy="858837"/>
          </a:xfrm>
        </p:spPr>
        <p:txBody>
          <a:bodyPr>
            <a:normAutofit/>
          </a:bodyPr>
          <a:lstStyle/>
          <a:p>
            <a:pPr algn="l"/>
            <a:r>
              <a:rPr lang="es-ES" sz="28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Funcionalidades desde historias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21F3060-5EE7-4F49-AF21-B829DD1CD5C2}"/>
              </a:ext>
            </a:extLst>
          </p:cNvPr>
          <p:cNvSpPr txBox="1"/>
          <p:nvPr/>
        </p:nvSpPr>
        <p:spPr>
          <a:xfrm>
            <a:off x="1072204" y="1485245"/>
            <a:ext cx="6553390" cy="3786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b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Tercer caso: Añadir sonido a </a:t>
            </a:r>
            <a:r>
              <a:rPr lang="es-ES" b="1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Breakout</a:t>
            </a:r>
            <a:endParaRPr lang="es-ES" b="1" dirty="0">
              <a:solidFill>
                <a:srgbClr val="545859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algn="just">
              <a:lnSpc>
                <a:spcPct val="150000"/>
              </a:lnSpc>
            </a:pP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Para aumentar el </a:t>
            </a:r>
            <a:r>
              <a:rPr lang="es-ES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feedback</a:t>
            </a: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 sensorial del jugador, se añadirán sonidos a </a:t>
            </a:r>
            <a:r>
              <a:rPr lang="es-ES" dirty="0" err="1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Breakout</a:t>
            </a: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s-ES" dirty="0">
              <a:solidFill>
                <a:srgbClr val="FF0000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algn="just">
              <a:lnSpc>
                <a:spcPct val="150000"/>
              </a:lnSpc>
            </a:pPr>
            <a:r>
              <a:rPr lang="es-ES" b="1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Requisitos: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Al rebotar la pelota contra un ladrillo este se romperá, mandando la pelota en dirección contraria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s-ES" dirty="0">
                <a:solidFill>
                  <a:srgbClr val="545859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Al rebotar la pelota contra un ladrillo, ha de reproducirse un sonido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3C4720C0-9298-445F-88AB-CD62D275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z="16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1/6</a:t>
            </a:r>
            <a:endParaRPr lang="es-ES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0B8CE8-F21E-31BD-CE08-EA5307009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853" y="2332139"/>
            <a:ext cx="3666484" cy="231116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278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6B2308-7110-4766-8B6E-139FC7310A12}"/>
              </a:ext>
            </a:extLst>
          </p:cNvPr>
          <p:cNvSpPr/>
          <p:nvPr/>
        </p:nvSpPr>
        <p:spPr>
          <a:xfrm>
            <a:off x="12046590" y="0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92D167B-8F10-40FC-8D03-CC6900B16A5D}"/>
              </a:ext>
            </a:extLst>
          </p:cNvPr>
          <p:cNvSpPr/>
          <p:nvPr/>
        </p:nvSpPr>
        <p:spPr>
          <a:xfrm>
            <a:off x="11901181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5237A1-A18E-430F-9527-298CB1183965}"/>
              </a:ext>
            </a:extLst>
          </p:cNvPr>
          <p:cNvSpPr/>
          <p:nvPr/>
        </p:nvSpPr>
        <p:spPr>
          <a:xfrm>
            <a:off x="1" y="3364"/>
            <a:ext cx="145409" cy="6858000"/>
          </a:xfrm>
          <a:prstGeom prst="rect">
            <a:avLst/>
          </a:prstGeom>
          <a:solidFill>
            <a:srgbClr val="0066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0E1AE60-03C5-4CA3-845B-1ABFFA8D445E}"/>
              </a:ext>
            </a:extLst>
          </p:cNvPr>
          <p:cNvSpPr/>
          <p:nvPr/>
        </p:nvSpPr>
        <p:spPr>
          <a:xfrm>
            <a:off x="145410" y="0"/>
            <a:ext cx="145409" cy="6858000"/>
          </a:xfrm>
          <a:prstGeom prst="rect">
            <a:avLst/>
          </a:prstGeom>
          <a:solidFill>
            <a:srgbClr val="FFA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5D914437-CCBA-4669-85B9-0C22919447FE}"/>
              </a:ext>
            </a:extLst>
          </p:cNvPr>
          <p:cNvSpPr txBox="1">
            <a:spLocks/>
          </p:cNvSpPr>
          <p:nvPr/>
        </p:nvSpPr>
        <p:spPr>
          <a:xfrm>
            <a:off x="2295526" y="1937856"/>
            <a:ext cx="7600947" cy="18489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54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DEMO</a:t>
            </a:r>
            <a:endParaRPr lang="es-ES" sz="11500" b="1" dirty="0">
              <a:solidFill>
                <a:srgbClr val="0066A1"/>
              </a:solidFill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20ECDE57-DC0B-46FD-B6DD-67165E92A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s-ES" sz="1600" b="1" dirty="0">
                <a:solidFill>
                  <a:srgbClr val="0066A1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7086609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</TotalTime>
  <Words>381</Words>
  <Application>Microsoft Office PowerPoint</Application>
  <PresentationFormat>Panorámica</PresentationFormat>
  <Paragraphs>78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Rubik</vt:lpstr>
      <vt:lpstr>Times New Roman</vt:lpstr>
      <vt:lpstr>Tema de Office</vt:lpstr>
      <vt:lpstr>GameGenie 2: Electric Bogaloo</vt:lpstr>
      <vt:lpstr>Game Genie 2</vt:lpstr>
      <vt:lpstr>Resumen</vt:lpstr>
      <vt:lpstr>Contexto previo: Sprints 0-1</vt:lpstr>
      <vt:lpstr>Sprint 2</vt:lpstr>
      <vt:lpstr>Funcionalidades desde historias</vt:lpstr>
      <vt:lpstr>Funcionalidades desde historias</vt:lpstr>
      <vt:lpstr>Funcionalidades desde historias</vt:lpstr>
      <vt:lpstr>Presentación de PowerPoint</vt:lpstr>
      <vt:lpstr>Burndown Chart</vt:lpstr>
      <vt:lpstr>Burndown Chart (pero fácil)</vt:lpstr>
      <vt:lpstr>Presentación de PowerPoint</vt:lpstr>
      <vt:lpstr>Presentación de PowerPoint</vt:lpstr>
      <vt:lpstr>Game Genie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 un videojuego 3D  con implementación de  Agentes inteligentes y Comportamientos</dc:title>
  <dc:creator>Aarón Hernández Álvarez</dc:creator>
  <cp:lastModifiedBy>Aarón Hernández Álvarez</cp:lastModifiedBy>
  <cp:revision>22</cp:revision>
  <dcterms:created xsi:type="dcterms:W3CDTF">2022-03-30T18:39:54Z</dcterms:created>
  <dcterms:modified xsi:type="dcterms:W3CDTF">2022-05-16T19:04:26Z</dcterms:modified>
</cp:coreProperties>
</file>

<file path=docProps/thumbnail.jpeg>
</file>